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67" r:id="rId4"/>
    <p:sldId id="281" r:id="rId5"/>
    <p:sldId id="282" r:id="rId6"/>
    <p:sldId id="257" r:id="rId7"/>
    <p:sldId id="283" r:id="rId8"/>
    <p:sldId id="284" r:id="rId9"/>
    <p:sldId id="258" r:id="rId10"/>
    <p:sldId id="259" r:id="rId11"/>
    <p:sldId id="260" r:id="rId12"/>
    <p:sldId id="261" r:id="rId13"/>
    <p:sldId id="290" r:id="rId14"/>
    <p:sldId id="263" r:id="rId15"/>
    <p:sldId id="264" r:id="rId16"/>
    <p:sldId id="288" r:id="rId17"/>
    <p:sldId id="289" r:id="rId18"/>
  </p:sldIdLst>
  <p:sldSz cx="9144000" cy="5143500" type="screen16x9"/>
  <p:notesSz cx="9939338" cy="6807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07B7-A3CD-437E-B3E8-92990EA32AFB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D0D8-08E7-44C5-811B-B8729CFEE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4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428d50044_0_332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f428d50044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428d50044_0_414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f428d5004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0b8910b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0b8910b7d_0_0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428d50044_0_652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f428d50044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a8481beb7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a8481beb7e_5_0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11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a8481beb7e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a8481beb7e_5_5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428d50044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428d50044_0_731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a8481beb7e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a8481beb7e_5_21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428d50044_0_167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1f428d5004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28d50044_0_249:notes"/>
          <p:cNvSpPr txBox="1">
            <a:spLocks noGrp="1"/>
          </p:cNvSpPr>
          <p:nvPr>
            <p:ph type="body" idx="1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1f428d5004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タイトルとコンテンツ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6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90450" y="1489650"/>
            <a:ext cx="71631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/>
              <a:t>ソーシャルビジネスチャレンジ</a:t>
            </a:r>
            <a:endParaRPr sz="3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9250" y="3399700"/>
            <a:ext cx="6715200" cy="17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300" dirty="0"/>
              <a:t>ミ</a:t>
            </a:r>
            <a:r>
              <a:rPr lang="ja" sz="2000" dirty="0"/>
              <a:t>ートボーイ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000" dirty="0"/>
              <a:t>香川紘輝　久保優大　田村聡一朗　水口輝</a:t>
            </a:r>
            <a:r>
              <a:rPr lang="ja" sz="2000" dirty="0" smtClean="0"/>
              <a:t>季</a:t>
            </a:r>
            <a:r>
              <a:rPr lang="ja-JP" altLang="en-US" sz="2000" dirty="0" smtClean="0"/>
              <a:t>　</a:t>
            </a:r>
            <a:r>
              <a:rPr lang="ja" sz="2000" dirty="0" smtClean="0"/>
              <a:t>藪</a:t>
            </a:r>
            <a:r>
              <a:rPr lang="ja" sz="2000" dirty="0"/>
              <a:t>林樹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1146"/>
          <a:stretch/>
        </p:blipFill>
        <p:spPr>
          <a:xfrm>
            <a:off x="6513825" y="3054100"/>
            <a:ext cx="2546199" cy="19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 smtClean="0"/>
              <a:t>1</a:t>
            </a:fld>
            <a:endParaRPr lang="ja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628650" y="273844"/>
            <a:ext cx="7886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地域の方の反応は･･･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422" y="1744885"/>
            <a:ext cx="5405921" cy="31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23600" flipH="1">
            <a:off x="4151450" y="917451"/>
            <a:ext cx="2743085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604" y="1532738"/>
            <a:ext cx="1328777" cy="10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87195" y="1532738"/>
            <a:ext cx="2993400" cy="3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j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地域の高齢者はスマホを持っていない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j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高齢者の中でもターゲット層はかなり絞られる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j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高齢者は、スマホで注文より、寄ってきておしゃべりするのがすき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などなど･･･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628650" y="273844"/>
            <a:ext cx="7886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4104" y="1888666"/>
            <a:ext cx="3601696" cy="2781000"/>
          </a:xfrm>
          <a:prstGeom prst="rect">
            <a:avLst/>
          </a:prstGeom>
          <a:noFill/>
          <a:ln w="88900" cap="sq" cmpd="thickThin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5" name="Google Shape;85;p17"/>
          <p:cNvSpPr txBox="1"/>
          <p:nvPr/>
        </p:nvSpPr>
        <p:spPr>
          <a:xfrm>
            <a:off x="1943250" y="1379300"/>
            <a:ext cx="2949000" cy="808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お小遣いマッチング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サポーター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742950" y="388144"/>
            <a:ext cx="7886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プランを変更します！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爆発 1 5"/>
          <p:cNvSpPr/>
          <p:nvPr/>
        </p:nvSpPr>
        <p:spPr>
          <a:xfrm>
            <a:off x="4539228" y="1379300"/>
            <a:ext cx="1611367" cy="1211763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変更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742950" y="388144"/>
            <a:ext cx="7886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 sz="4000">
                <a:solidFill>
                  <a:schemeClr val="dk1"/>
                </a:solidFill>
              </a:rPr>
              <a:t>プラン変更の理由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742950" y="1700725"/>
            <a:ext cx="74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500250" y="1678950"/>
            <a:ext cx="78867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地域の方から聞いた意見で、重要度と緊急性が高い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①昔のような、にぎわいを取り戻したい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②町内会の存続危機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③事業継承(みこし等の地域行事)が難しくなる</a:t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48DA4-31CF-A305-5178-F5DC0C6A3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347730"/>
            <a:ext cx="4820523" cy="669701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ここから考えた新事業案</a:t>
            </a:r>
          </a:p>
        </p:txBody>
      </p:sp>
      <p:pic>
        <p:nvPicPr>
          <p:cNvPr id="4" name="Google Shape;99;p19">
            <a:extLst>
              <a:ext uri="{FF2B5EF4-FFF2-40B4-BE49-F238E27FC236}">
                <a16:creationId xmlns:a16="http://schemas.microsoft.com/office/drawing/2014/main" id="{3075F777-1371-8717-8C0F-3ED627DEAB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32" r="2722" b="15690"/>
          <a:stretch/>
        </p:blipFill>
        <p:spPr>
          <a:xfrm rot="10800000">
            <a:off x="2382138" y="1515647"/>
            <a:ext cx="4786086" cy="306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87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360825" y="382050"/>
            <a:ext cx="8284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dirty="0"/>
              <a:t>ゲーム性のあるイベント</a:t>
            </a:r>
            <a:endParaRPr sz="3600" dirty="0"/>
          </a:p>
        </p:txBody>
      </p:sp>
      <p:sp>
        <p:nvSpPr>
          <p:cNvPr id="105" name="Google Shape;105;p20"/>
          <p:cNvSpPr txBox="1"/>
          <p:nvPr/>
        </p:nvSpPr>
        <p:spPr>
          <a:xfrm>
            <a:off x="480150" y="1786175"/>
            <a:ext cx="81837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dirty="0"/>
              <a:t>どこで    ：神社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dirty="0"/>
              <a:t>なにを    ：ゲーム性のあるイベント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dirty="0"/>
              <a:t>協力者    ：神主、町内会、屋台、出店、</a:t>
            </a:r>
            <a:r>
              <a:rPr lang="ja" sz="2600" dirty="0" smtClean="0"/>
              <a:t>警察</a:t>
            </a:r>
            <a:r>
              <a:rPr lang="ja-JP" altLang="en-US" sz="2600" dirty="0" err="1"/>
              <a:t>、</a:t>
            </a:r>
            <a:r>
              <a:rPr lang="ja" sz="2600" dirty="0" smtClean="0"/>
              <a:t>警備員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dirty="0"/>
              <a:t>交流要素：有り→町内会×参加者→客対応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dirty="0"/>
              <a:t>集客規模：100人</a:t>
            </a:r>
            <a:endParaRPr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253553" y="413902"/>
            <a:ext cx="7886700" cy="77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事業</a:t>
            </a:r>
            <a:r>
              <a:rPr lang="ja" sz="3600" dirty="0">
                <a:solidFill>
                  <a:schemeClr val="dk1"/>
                </a:solidFill>
              </a:rPr>
              <a:t>を行うことで解決する課題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72161" y="1079549"/>
            <a:ext cx="807941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"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600" dirty="0"/>
              <a:t>1,</a:t>
            </a:r>
            <a:r>
              <a:rPr lang="ja" sz="3600" dirty="0"/>
              <a:t>にぎわい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600" dirty="0"/>
              <a:t>2,</a:t>
            </a:r>
            <a:r>
              <a:rPr lang="ja" sz="3600" dirty="0"/>
              <a:t>市民活動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600" dirty="0"/>
              <a:t>3,</a:t>
            </a:r>
            <a:r>
              <a:rPr lang="ja" sz="3600" dirty="0"/>
              <a:t>関係人口</a:t>
            </a:r>
            <a:endParaRPr lang="en-US" altLang="ja"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F2959-035C-0D7E-BCEC-826B0DA9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336177"/>
            <a:ext cx="1813306" cy="705970"/>
          </a:xfrm>
        </p:spPr>
        <p:txBody>
          <a:bodyPr>
            <a:noAutofit/>
          </a:bodyPr>
          <a:lstStyle/>
          <a:p>
            <a:r>
              <a:rPr kumimoji="1" lang="ja-JP" altLang="en-US" sz="3600" dirty="0"/>
              <a:t>理由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34921C-3CE2-2F5E-CB18-E88A7F28D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129553"/>
            <a:ext cx="8439494" cy="3764419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400" dirty="0"/>
              <a:t>1,</a:t>
            </a:r>
            <a:r>
              <a:rPr kumimoji="1" lang="ja-JP" altLang="en-US" sz="2400" dirty="0"/>
              <a:t>にぎわい→ゲーム性のあるイベントは幅広い層　　　　　　　</a:t>
            </a:r>
            <a:endParaRPr kumimoji="1" lang="en-US" altLang="ja-JP" sz="2400" dirty="0"/>
          </a:p>
          <a:p>
            <a:pPr algn="l"/>
            <a:r>
              <a:rPr kumimoji="1" lang="ja-JP" altLang="en-US" sz="2400" dirty="0"/>
              <a:t>　　　　　　に人気があり、人を集めやすい。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algn="l"/>
            <a:r>
              <a:rPr kumimoji="1" lang="en-US" altLang="ja-JP" sz="2400" dirty="0"/>
              <a:t>2,</a:t>
            </a:r>
            <a:r>
              <a:rPr kumimoji="1" lang="ja-JP" altLang="en-US" sz="2400" dirty="0"/>
              <a:t>市民活動→南佐古の町内会や住民の方も巻き込むため、　</a:t>
            </a:r>
            <a:endParaRPr kumimoji="1" lang="en-US" altLang="ja-JP" sz="2400" dirty="0"/>
          </a:p>
          <a:p>
            <a:pPr algn="l"/>
            <a:r>
              <a:rPr kumimoji="1" lang="ja-JP" altLang="en-US" sz="2400" dirty="0"/>
              <a:t>　　　　　　市民活動の活性化に繋げる事が出来る。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algn="l"/>
            <a:r>
              <a:rPr kumimoji="1" lang="en-US" altLang="ja-JP" sz="2400" dirty="0"/>
              <a:t>3,</a:t>
            </a:r>
            <a:r>
              <a:rPr kumimoji="1" lang="ja-JP" altLang="en-US" sz="2400" dirty="0"/>
              <a:t>関係人口→南佐古について知る機会が増えるため、南佐</a:t>
            </a:r>
            <a:endParaRPr kumimoji="1" lang="en-US" altLang="ja-JP" sz="2400" dirty="0"/>
          </a:p>
          <a:p>
            <a:pPr algn="l"/>
            <a:r>
              <a:rPr kumimoji="1" lang="ja-JP" altLang="en-US" sz="2400" dirty="0"/>
              <a:t>　　　　　　古に愛着を持つ人を増やす事が出来る。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36412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A012C-8BD7-6729-0893-3AF96F02E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444321"/>
            <a:ext cx="5168253" cy="579549"/>
          </a:xfrm>
        </p:spPr>
        <p:txBody>
          <a:bodyPr>
            <a:noAutofit/>
          </a:bodyPr>
          <a:lstStyle/>
          <a:p>
            <a:r>
              <a:rPr kumimoji="1" lang="ja-JP" altLang="en-US" sz="3600" dirty="0"/>
              <a:t>事業と課題解決の結果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D33666-4FA6-69D5-5C0A-8ADBACDB1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65" y="1287887"/>
            <a:ext cx="8706117" cy="3411292"/>
          </a:xfrm>
        </p:spPr>
        <p:txBody>
          <a:bodyPr/>
          <a:lstStyle/>
          <a:p>
            <a:pPr algn="l"/>
            <a:r>
              <a:rPr kumimoji="1" lang="ja-JP" altLang="en-US" dirty="0"/>
              <a:t>①昔のような賑わいを取り戻す事が出来る。</a:t>
            </a:r>
            <a:endParaRPr kumimoji="1" lang="en-US" altLang="ja-JP" dirty="0"/>
          </a:p>
          <a:p>
            <a:endParaRPr kumimoji="1" lang="en-US" altLang="ja-JP" dirty="0"/>
          </a:p>
          <a:p>
            <a:pPr algn="l"/>
            <a:r>
              <a:rPr kumimoji="1" lang="ja-JP" altLang="en-US" dirty="0"/>
              <a:t>②南佐古の町内会について知り、加入に繋げる事が出来る。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③イベントを通じて、地域に興味を持ってくれるため、事業継承への人出が増加する。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3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1BC85C-13E8-5B58-E2D8-6C0F620DD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418563"/>
            <a:ext cx="3815971" cy="837127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現状と課題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1AE4C3-DAA1-1047-237E-519BC80E8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337515"/>
            <a:ext cx="8520600" cy="714778"/>
          </a:xfrm>
        </p:spPr>
        <p:txBody>
          <a:bodyPr/>
          <a:lstStyle/>
          <a:p>
            <a:r>
              <a:rPr kumimoji="1" lang="ja-JP" altLang="en-US" dirty="0"/>
              <a:t>徳島の人出が少なくなっている。</a:t>
            </a:r>
          </a:p>
        </p:txBody>
      </p:sp>
    </p:spTree>
    <p:extLst>
      <p:ext uri="{BB962C8B-B14F-4D97-AF65-F5344CB8AC3E}">
        <p14:creationId xmlns:p14="http://schemas.microsoft.com/office/powerpoint/2010/main" val="243406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a8481beb7e_5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endParaRPr/>
          </a:p>
        </p:txBody>
      </p:sp>
      <p:sp>
        <p:nvSpPr>
          <p:cNvPr id="98" name="Google Shape;98;g1a8481beb7e_5_0"/>
          <p:cNvSpPr txBox="1">
            <a:spLocks noGrp="1"/>
          </p:cNvSpPr>
          <p:nvPr>
            <p:ph type="body" idx="1"/>
          </p:nvPr>
        </p:nvSpPr>
        <p:spPr>
          <a:xfrm>
            <a:off x="2592769" y="3826894"/>
            <a:ext cx="6248925" cy="9942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1650"/>
              <a:t>徳島市総合計画　基礎調査業務～基礎指標調査～　より引用</a:t>
            </a:r>
            <a:endParaRPr sz="1650"/>
          </a:p>
          <a:p>
            <a:pPr marL="0" indent="0">
              <a:buNone/>
            </a:pPr>
            <a:r>
              <a:rPr lang="en-US" altLang="ja-JP" sz="1650" u="sng">
                <a:solidFill>
                  <a:schemeClr val="hlink"/>
                </a:solidFill>
                <a:hlinkClick r:id="" action="ppaction://noaction"/>
              </a:rPr>
              <a:t>https://www.city.tokushima.tokushima.jp/shisei/machi_keikaku/sougo-plan/sougo-vision/index.files/kisochosa.pdf</a:t>
            </a:r>
            <a:endParaRPr sz="1650"/>
          </a:p>
          <a:p>
            <a:pPr marL="0" indent="0">
              <a:buNone/>
            </a:pPr>
            <a:r>
              <a:rPr lang="ja-JP" altLang="en-US" sz="1650"/>
              <a:t>閲覧日</a:t>
            </a:r>
            <a:r>
              <a:rPr lang="en-US" altLang="ja-JP" sz="1650"/>
              <a:t>2022</a:t>
            </a:r>
            <a:r>
              <a:rPr lang="ja-JP" altLang="en-US" sz="1650"/>
              <a:t>年</a:t>
            </a:r>
            <a:r>
              <a:rPr lang="en-US" altLang="ja-JP" sz="1650"/>
              <a:t>12</a:t>
            </a:r>
            <a:r>
              <a:rPr lang="ja-JP" altLang="en-US" sz="1650"/>
              <a:t>月</a:t>
            </a:r>
            <a:r>
              <a:rPr lang="en-US" altLang="ja-JP" sz="1650"/>
              <a:t>2</a:t>
            </a:r>
            <a:r>
              <a:rPr lang="ja-JP" altLang="en-US" sz="1650"/>
              <a:t>日</a:t>
            </a:r>
            <a:endParaRPr sz="1650"/>
          </a:p>
        </p:txBody>
      </p:sp>
      <p:pic>
        <p:nvPicPr>
          <p:cNvPr id="99" name="Google Shape;99;g1a8481beb7e_5_0"/>
          <p:cNvPicPr preferRelativeResize="0"/>
          <p:nvPr/>
        </p:nvPicPr>
        <p:blipFill rotWithShape="1">
          <a:blip r:embed="rId3">
            <a:alphaModFix/>
          </a:blip>
          <a:srcRect l="3688" t="19413" r="2923" b="20998"/>
          <a:stretch/>
        </p:blipFill>
        <p:spPr>
          <a:xfrm>
            <a:off x="302231" y="56062"/>
            <a:ext cx="8539463" cy="36438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4717BD-004B-D2E2-7C08-AEA2D9D94969}"/>
              </a:ext>
            </a:extLst>
          </p:cNvPr>
          <p:cNvSpPr/>
          <p:nvPr/>
        </p:nvSpPr>
        <p:spPr>
          <a:xfrm>
            <a:off x="2592769" y="470079"/>
            <a:ext cx="672025" cy="2440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217EAA-0A42-F40D-A8C0-B876536B238B}"/>
              </a:ext>
            </a:extLst>
          </p:cNvPr>
          <p:cNvSpPr/>
          <p:nvPr/>
        </p:nvSpPr>
        <p:spPr>
          <a:xfrm>
            <a:off x="7540581" y="399245"/>
            <a:ext cx="598868" cy="2511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0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ja-JP" altLang="en-US" sz="3600" dirty="0"/>
              <a:t>原因考察</a:t>
            </a:r>
            <a:endParaRPr sz="3600"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628650" y="1082494"/>
            <a:ext cx="7886700" cy="38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ja-JP" altLang="en-US" sz="2325" dirty="0"/>
              <a:t>人口減少</a:t>
            </a:r>
            <a:endParaRPr sz="2325" dirty="0"/>
          </a:p>
          <a:p>
            <a:pPr marL="0" indent="0" algn="ctr">
              <a:lnSpc>
                <a:spcPct val="80000"/>
              </a:lnSpc>
              <a:buNone/>
            </a:pPr>
            <a:r>
              <a:rPr lang="ja-JP" altLang="en-US" sz="2325" dirty="0"/>
              <a:t>↓</a:t>
            </a:r>
            <a:endParaRPr sz="2325" dirty="0"/>
          </a:p>
          <a:p>
            <a:pPr marL="0" indent="0" algn="ctr">
              <a:lnSpc>
                <a:spcPct val="80000"/>
              </a:lnSpc>
              <a:buNone/>
            </a:pPr>
            <a:r>
              <a:rPr lang="ja-JP" altLang="en-US" sz="2325" dirty="0"/>
              <a:t>店が減っていく</a:t>
            </a:r>
            <a:endParaRPr sz="2325" dirty="0"/>
          </a:p>
          <a:p>
            <a:pPr marL="0" indent="0" algn="ctr">
              <a:lnSpc>
                <a:spcPct val="80000"/>
              </a:lnSpc>
              <a:buNone/>
            </a:pPr>
            <a:r>
              <a:rPr lang="ja-JP" altLang="en-US" sz="2325" dirty="0"/>
              <a:t>↓</a:t>
            </a:r>
            <a:endParaRPr sz="2325" dirty="0"/>
          </a:p>
          <a:p>
            <a:pPr marL="0" indent="0" algn="ctr">
              <a:lnSpc>
                <a:spcPct val="80000"/>
              </a:lnSpc>
              <a:buNone/>
            </a:pPr>
            <a:r>
              <a:rPr lang="ja-JP" altLang="en-US" sz="2325" dirty="0"/>
              <a:t>さらに人口が減るという</a:t>
            </a:r>
            <a:r>
              <a:rPr lang="ja-JP" altLang="en-US" sz="2325" b="1" dirty="0">
                <a:solidFill>
                  <a:srgbClr val="CC0000"/>
                </a:solidFill>
              </a:rPr>
              <a:t>悪循環</a:t>
            </a:r>
            <a:endParaRPr sz="2325" dirty="0"/>
          </a:p>
          <a:p>
            <a:pPr marL="0" indent="0">
              <a:lnSpc>
                <a:spcPct val="80000"/>
              </a:lnSpc>
              <a:buNone/>
            </a:pPr>
            <a:endParaRPr sz="2325" b="1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325" b="1" dirty="0"/>
              <a:t>　　　　　　　　　経済縮小・地域衰退</a:t>
            </a:r>
            <a:endParaRPr sz="2325" b="1" dirty="0"/>
          </a:p>
          <a:p>
            <a:pPr marL="0" indent="0" algn="ctr">
              <a:lnSpc>
                <a:spcPct val="80000"/>
              </a:lnSpc>
              <a:buNone/>
            </a:pPr>
            <a:endParaRPr sz="2325" b="1" dirty="0"/>
          </a:p>
          <a:p>
            <a:pPr marL="0" indent="0" algn="ctr">
              <a:lnSpc>
                <a:spcPct val="80000"/>
              </a:lnSpc>
              <a:buSzPts val="1100"/>
              <a:buNone/>
            </a:pPr>
            <a:endParaRPr sz="2325" dirty="0"/>
          </a:p>
          <a:p>
            <a:pPr marL="0" indent="0" algn="ctr">
              <a:lnSpc>
                <a:spcPct val="80000"/>
              </a:lnSpc>
              <a:buSzPts val="1100"/>
              <a:buNone/>
            </a:pPr>
            <a:r>
              <a:rPr lang="ja-JP" altLang="en-US" sz="2325" b="1" dirty="0"/>
              <a:t>買い物難民の増加</a:t>
            </a:r>
            <a:endParaRPr sz="2325" b="1" dirty="0"/>
          </a:p>
          <a:p>
            <a:pPr marL="0" indent="0" algn="ctr">
              <a:lnSpc>
                <a:spcPct val="80000"/>
              </a:lnSpc>
              <a:buNone/>
            </a:pPr>
            <a:endParaRPr sz="2250" b="1" dirty="0"/>
          </a:p>
        </p:txBody>
      </p:sp>
      <p:sp>
        <p:nvSpPr>
          <p:cNvPr id="106" name="Google Shape;106;p3"/>
          <p:cNvSpPr/>
          <p:nvPr/>
        </p:nvSpPr>
        <p:spPr>
          <a:xfrm>
            <a:off x="4278487" y="3068915"/>
            <a:ext cx="587025" cy="353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067438" y="3826940"/>
            <a:ext cx="1009125" cy="5892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a8481beb7e_5_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ja-JP" sz="3600" dirty="0"/>
              <a:t>高齢者の生活の不便性</a:t>
            </a:r>
            <a:endParaRPr sz="3600" dirty="0"/>
          </a:p>
        </p:txBody>
      </p:sp>
      <p:sp>
        <p:nvSpPr>
          <p:cNvPr id="113" name="Google Shape;113;g1a8481beb7e_5_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ja-JP" sz="2200" dirty="0"/>
              <a:t>1、住居近くのお店が閉店</a:t>
            </a:r>
            <a:endParaRPr sz="2200" dirty="0"/>
          </a:p>
          <a:p>
            <a:pPr marL="0" indent="0">
              <a:buNone/>
            </a:pPr>
            <a:r>
              <a:rPr lang="ja-JP" sz="2200" dirty="0"/>
              <a:t>2、高齢者は遠くまで足を運ばなければいけなくなる</a:t>
            </a:r>
            <a:endParaRPr sz="2200" dirty="0"/>
          </a:p>
          <a:p>
            <a:pPr marL="0" indent="0" algn="ctr">
              <a:buNone/>
            </a:pPr>
            <a:r>
              <a:rPr lang="ja-JP" sz="2200" dirty="0"/>
              <a:t>↓</a:t>
            </a:r>
            <a:endParaRPr sz="2200" dirty="0"/>
          </a:p>
          <a:p>
            <a:pPr marL="0" indent="0" algn="ctr">
              <a:buNone/>
            </a:pPr>
            <a:r>
              <a:rPr lang="ja-JP" sz="2200" dirty="0"/>
              <a:t>　移動中、転倒や事故を起こす又は巻き込まれる可能性あり</a:t>
            </a:r>
            <a:endParaRPr sz="2200" dirty="0"/>
          </a:p>
          <a:p>
            <a:pPr marL="0" indent="0">
              <a:buNone/>
            </a:pPr>
            <a:r>
              <a:rPr lang="ja-JP" sz="2200" dirty="0"/>
              <a:t>3、高齢者の命の危機に</a:t>
            </a:r>
            <a:r>
              <a:rPr lang="ja-JP" sz="2200" dirty="0" smtClean="0"/>
              <a:t>繋がる</a:t>
            </a:r>
            <a:endParaRPr sz="2200" dirty="0"/>
          </a:p>
          <a:p>
            <a:pPr marL="0" indent="0">
              <a:buNone/>
            </a:pPr>
            <a:r>
              <a:rPr lang="ja-JP" sz="2200" dirty="0"/>
              <a:t>　　　　　</a:t>
            </a:r>
            <a:endParaRPr sz="2200" dirty="0"/>
          </a:p>
          <a:p>
            <a:pPr marL="0" indent="0"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558600"/>
            <a:ext cx="8520600" cy="30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400"/>
              <a:t>＜お小遣いマッチング＞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000"/>
              <a:t>徳島駅前で買い物ができない高齢者の代わりに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000"/>
              <a:t>学生が買い物の手助けをする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ct val="89592"/>
            </a:pPr>
            <a:r>
              <a:rPr lang="ja-JP" altLang="en-US" sz="3683"/>
              <a:t>仮説の提示と分析</a:t>
            </a:r>
            <a:endParaRPr sz="3683"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28650" y="981056"/>
            <a:ext cx="7886700" cy="385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SzPts val="2800"/>
              <a:buNone/>
            </a:pPr>
            <a:r>
              <a:rPr lang="ja-JP" altLang="en-US" sz="2475"/>
              <a:t>＜仮説の提示＞</a:t>
            </a:r>
            <a:endParaRPr sz="24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高齢者の方は、学生と関わる機会が非常に少ない</a:t>
            </a:r>
            <a:endParaRPr sz="21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↓</a:t>
            </a:r>
            <a:endParaRPr sz="21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お小遣いマッチングによって</a:t>
            </a:r>
            <a:endParaRPr sz="21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人との関わる機会を増やし、経済を活性化させる</a:t>
            </a:r>
            <a:endParaRPr sz="2175"/>
          </a:p>
          <a:p>
            <a:pPr marL="0" indent="0" algn="ctr">
              <a:lnSpc>
                <a:spcPct val="70000"/>
              </a:lnSpc>
              <a:buSzPts val="2400"/>
              <a:buNone/>
            </a:pPr>
            <a:endParaRPr sz="2175"/>
          </a:p>
          <a:p>
            <a:pPr marL="0" indent="0">
              <a:lnSpc>
                <a:spcPct val="70000"/>
              </a:lnSpc>
              <a:buSzPts val="2800"/>
              <a:buNone/>
            </a:pPr>
            <a:r>
              <a:rPr lang="ja-JP" altLang="en-US" sz="2475"/>
              <a:t>＜仮説の分析＞</a:t>
            </a:r>
            <a:endParaRPr sz="24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イベントやアルバイトは、両方とも人との関わりを実感</a:t>
            </a:r>
            <a:endParaRPr sz="21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→人を増やす事や経済を回すという認識なし</a:t>
            </a:r>
            <a:endParaRPr sz="21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　　　　→お小遣いマッチングは、人との交流機会を増やし、</a:t>
            </a:r>
            <a:endParaRPr sz="2175"/>
          </a:p>
          <a:p>
            <a:pPr marL="0" indent="0" algn="ctr">
              <a:lnSpc>
                <a:spcPct val="70000"/>
              </a:lnSpc>
              <a:buSzPts val="2400"/>
              <a:buNone/>
            </a:pPr>
            <a:r>
              <a:rPr lang="ja-JP" altLang="en-US" sz="2175"/>
              <a:t>　　その上で、経済を活性化させる二面性を持つ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a8481beb7e_5_21"/>
          <p:cNvSpPr txBox="1">
            <a:spLocks noGrp="1"/>
          </p:cNvSpPr>
          <p:nvPr>
            <p:ph type="title"/>
          </p:nvPr>
        </p:nvSpPr>
        <p:spPr>
          <a:xfrm>
            <a:off x="519319" y="136706"/>
            <a:ext cx="7886700" cy="682650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ja-JP" altLang="en-US" sz="3525"/>
              <a:t>仕組み</a:t>
            </a:r>
            <a:endParaRPr sz="3525"/>
          </a:p>
        </p:txBody>
      </p:sp>
      <p:sp>
        <p:nvSpPr>
          <p:cNvPr id="131" name="Google Shape;131;g1a8481beb7e_5_21"/>
          <p:cNvSpPr/>
          <p:nvPr/>
        </p:nvSpPr>
        <p:spPr>
          <a:xfrm>
            <a:off x="880087" y="1018030"/>
            <a:ext cx="1800000" cy="180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ja-JP" altLang="en-US" sz="2175" dirty="0"/>
              <a:t>高齢者</a:t>
            </a:r>
            <a:endParaRPr sz="2175" dirty="0"/>
          </a:p>
        </p:txBody>
      </p:sp>
      <p:sp>
        <p:nvSpPr>
          <p:cNvPr id="132" name="Google Shape;132;g1a8481beb7e_5_21"/>
          <p:cNvSpPr/>
          <p:nvPr/>
        </p:nvSpPr>
        <p:spPr>
          <a:xfrm>
            <a:off x="5734139" y="912962"/>
            <a:ext cx="1800000" cy="180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ja-JP" altLang="en-US" sz="2175"/>
              <a:t>学生</a:t>
            </a:r>
            <a:endParaRPr sz="2175"/>
          </a:p>
        </p:txBody>
      </p:sp>
      <p:sp>
        <p:nvSpPr>
          <p:cNvPr id="133" name="Google Shape;133;g1a8481beb7e_5_21"/>
          <p:cNvSpPr/>
          <p:nvPr/>
        </p:nvSpPr>
        <p:spPr>
          <a:xfrm>
            <a:off x="2788276" y="3297863"/>
            <a:ext cx="2567587" cy="119902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ja-JP" altLang="en-US" sz="1950" dirty="0"/>
              <a:t>運営</a:t>
            </a:r>
            <a:endParaRPr lang="en-US" altLang="ja-JP" sz="1950" dirty="0"/>
          </a:p>
          <a:p>
            <a:pPr algn="ctr"/>
            <a:r>
              <a:rPr lang="en-US" altLang="ja-JP" sz="1950" dirty="0"/>
              <a:t>(</a:t>
            </a:r>
            <a:r>
              <a:rPr lang="ja-JP" altLang="en-US" sz="1950" dirty="0"/>
              <a:t>ミートボーイ</a:t>
            </a:r>
            <a:r>
              <a:rPr lang="en-US" altLang="ja-JP" sz="1950" dirty="0"/>
              <a:t>)</a:t>
            </a:r>
            <a:endParaRPr sz="1950" dirty="0"/>
          </a:p>
        </p:txBody>
      </p:sp>
      <p:cxnSp>
        <p:nvCxnSpPr>
          <p:cNvPr id="134" name="Google Shape;134;g1a8481beb7e_5_21"/>
          <p:cNvCxnSpPr>
            <a:cxnSpLocks/>
          </p:cNvCxnSpPr>
          <p:nvPr/>
        </p:nvCxnSpPr>
        <p:spPr>
          <a:xfrm rot="180000" flipV="1">
            <a:off x="2788276" y="1496491"/>
            <a:ext cx="2880000" cy="1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g1a8481beb7e_5_21"/>
          <p:cNvCxnSpPr>
            <a:cxnSpLocks/>
            <a:stCxn id="131" idx="5"/>
            <a:endCxn id="133" idx="1"/>
          </p:cNvCxnSpPr>
          <p:nvPr/>
        </p:nvCxnSpPr>
        <p:spPr>
          <a:xfrm>
            <a:off x="2416483" y="2554426"/>
            <a:ext cx="720000" cy="90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g1a8481beb7e_5_21"/>
          <p:cNvCxnSpPr>
            <a:cxnSpLocks/>
          </p:cNvCxnSpPr>
          <p:nvPr/>
        </p:nvCxnSpPr>
        <p:spPr>
          <a:xfrm flipH="1">
            <a:off x="2776483" y="1872137"/>
            <a:ext cx="2879025" cy="1678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g1a8481beb7e_5_21"/>
          <p:cNvSpPr txBox="1"/>
          <p:nvPr/>
        </p:nvSpPr>
        <p:spPr>
          <a:xfrm>
            <a:off x="2212014" y="2964479"/>
            <a:ext cx="5735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ja-JP" altLang="en-US" sz="1650" dirty="0"/>
              <a:t>依頼</a:t>
            </a:r>
            <a:endParaRPr sz="1650" dirty="0"/>
          </a:p>
        </p:txBody>
      </p:sp>
      <p:sp>
        <p:nvSpPr>
          <p:cNvPr id="140" name="Google Shape;140;g1a8481beb7e_5_21"/>
          <p:cNvSpPr txBox="1"/>
          <p:nvPr/>
        </p:nvSpPr>
        <p:spPr>
          <a:xfrm>
            <a:off x="3448150" y="1885230"/>
            <a:ext cx="1369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ja-JP" altLang="en-US" sz="1650" dirty="0"/>
              <a:t>商品配達</a:t>
            </a:r>
            <a:endParaRPr sz="1650" dirty="0"/>
          </a:p>
        </p:txBody>
      </p:sp>
      <p:sp>
        <p:nvSpPr>
          <p:cNvPr id="145" name="Google Shape;145;g1a8481beb7e_5_21"/>
          <p:cNvSpPr txBox="1"/>
          <p:nvPr/>
        </p:nvSpPr>
        <p:spPr>
          <a:xfrm>
            <a:off x="3529227" y="1192825"/>
            <a:ext cx="1199475" cy="40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ja-JP" altLang="en-US" sz="1725" dirty="0"/>
              <a:t>支払い</a:t>
            </a:r>
            <a:endParaRPr sz="1725" dirty="0"/>
          </a:p>
        </p:txBody>
      </p:sp>
      <p:cxnSp>
        <p:nvCxnSpPr>
          <p:cNvPr id="151" name="Google Shape;151;g1a8481beb7e_5_21"/>
          <p:cNvCxnSpPr>
            <a:cxnSpLocks/>
          </p:cNvCxnSpPr>
          <p:nvPr/>
        </p:nvCxnSpPr>
        <p:spPr>
          <a:xfrm flipH="1">
            <a:off x="5014139" y="2510074"/>
            <a:ext cx="720000" cy="90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g1a8481beb7e_5_21"/>
          <p:cNvCxnSpPr>
            <a:cxnSpLocks/>
          </p:cNvCxnSpPr>
          <p:nvPr/>
        </p:nvCxnSpPr>
        <p:spPr>
          <a:xfrm flipV="1">
            <a:off x="5237807" y="2624119"/>
            <a:ext cx="720000" cy="90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g1a8481beb7e_5_21"/>
          <p:cNvSpPr txBox="1"/>
          <p:nvPr/>
        </p:nvSpPr>
        <p:spPr>
          <a:xfrm>
            <a:off x="5487220" y="3130201"/>
            <a:ext cx="1157850" cy="36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ja-JP" altLang="en-US" sz="1500" dirty="0"/>
              <a:t>代金受渡</a:t>
            </a:r>
            <a:endParaRPr sz="1500" dirty="0"/>
          </a:p>
        </p:txBody>
      </p:sp>
      <p:sp>
        <p:nvSpPr>
          <p:cNvPr id="154" name="Google Shape;154;g1a8481beb7e_5_21"/>
          <p:cNvSpPr txBox="1"/>
          <p:nvPr/>
        </p:nvSpPr>
        <p:spPr>
          <a:xfrm>
            <a:off x="4842058" y="2594892"/>
            <a:ext cx="778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ja-JP" altLang="en-US" sz="1650" dirty="0"/>
              <a:t>給料</a:t>
            </a:r>
            <a:endParaRPr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28650" y="273844"/>
            <a:ext cx="7886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地域でプレゼンテーション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2408094"/>
            <a:ext cx="4572000" cy="2571750"/>
          </a:xfrm>
          <a:prstGeom prst="rect">
            <a:avLst/>
          </a:prstGeom>
          <a:noFill/>
          <a:ln w="88900" cap="sq" cmpd="thickThin">
            <a:solidFill>
              <a:srgbClr val="A8D08C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041" y="1064844"/>
            <a:ext cx="2801310" cy="3915000"/>
          </a:xfrm>
          <a:prstGeom prst="rect">
            <a:avLst/>
          </a:prstGeom>
          <a:noFill/>
          <a:ln w="88900" cap="sq" cmpd="thickThin">
            <a:solidFill>
              <a:srgbClr val="FF99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9" name="Google Shape;69;p15"/>
          <p:cNvSpPr txBox="1"/>
          <p:nvPr/>
        </p:nvSpPr>
        <p:spPr>
          <a:xfrm>
            <a:off x="628650" y="1184564"/>
            <a:ext cx="48264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j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地域の集まりに行き、考えたプランを説明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j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同時に、スマホ教室を提案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j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（このプランではスマホを活用するため）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638</Words>
  <Application>Microsoft Office PowerPoint</Application>
  <PresentationFormat>画面に合わせる (16:9)</PresentationFormat>
  <Paragraphs>105</Paragraphs>
  <Slides>17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ＭＳ Ｐゴシック</vt:lpstr>
      <vt:lpstr>Arial</vt:lpstr>
      <vt:lpstr>Simple Light</vt:lpstr>
      <vt:lpstr>ソーシャルビジネスチャレンジ</vt:lpstr>
      <vt:lpstr>現状と課題</vt:lpstr>
      <vt:lpstr>PowerPoint プレゼンテーション</vt:lpstr>
      <vt:lpstr>原因考察</vt:lpstr>
      <vt:lpstr>高齢者の生活の不便性</vt:lpstr>
      <vt:lpstr>＜お小遣いマッチング＞   徳島駅前で買い物ができない高齢者の代わりに 学生が買い物の手助けをする</vt:lpstr>
      <vt:lpstr>仮説の提示と分析</vt:lpstr>
      <vt:lpstr>仕組み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ここから考えた新事業案</vt:lpstr>
      <vt:lpstr>PowerPoint プレゼンテーション</vt:lpstr>
      <vt:lpstr>PowerPoint プレゼンテーション</vt:lpstr>
      <vt:lpstr>理由</vt:lpstr>
      <vt:lpstr>事業と課題解決の結果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ソーシャルビジネスチャレンジ</dc:title>
  <cp:lastModifiedBy>板東　真澄</cp:lastModifiedBy>
  <cp:revision>14</cp:revision>
  <cp:lastPrinted>2023-02-25T03:28:17Z</cp:lastPrinted>
  <dcterms:modified xsi:type="dcterms:W3CDTF">2023-02-25T03:38:08Z</dcterms:modified>
</cp:coreProperties>
</file>